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Canva Sans Bold Italics" panose="020B0604020202020204" charset="0"/>
      <p:regular r:id="rId13"/>
    </p:embeddedFont>
    <p:embeddedFont>
      <p:font typeface="Poppins" panose="00000500000000000000" pitchFamily="2" charset="0"/>
      <p:regular r:id="rId14"/>
    </p:embeddedFont>
    <p:embeddedFont>
      <p:font typeface="Poppins Bold" panose="020B0604020202020204" charset="0"/>
      <p:regular r:id="rId15"/>
    </p:embeddedFont>
    <p:embeddedFont>
      <p:font typeface="Poppins Italics" panose="020B0604020202020204" charset="0"/>
      <p:regular r:id="rId16"/>
    </p:embeddedFont>
    <p:embeddedFont>
      <p:font typeface="Poppins Ultra-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1229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-2458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0D1FF">
                    <a:alpha val="82000"/>
                  </a:srgbClr>
                </a:gs>
                <a:gs pos="50000">
                  <a:srgbClr val="001496">
                    <a:alpha val="82000"/>
                  </a:srgbClr>
                </a:gs>
                <a:gs pos="100000">
                  <a:srgbClr val="000F70">
                    <a:alpha val="82000"/>
                  </a:srgbClr>
                </a:gs>
              </a:gsLst>
              <a:path path="circle">
                <a:fillToRect l="50000" t="50000" r="50000" b="50000"/>
              </a:path>
            </a:gra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594739" y="1594239"/>
            <a:ext cx="7098522" cy="7098522"/>
          </a:xfrm>
          <a:custGeom>
            <a:avLst/>
            <a:gdLst/>
            <a:ahLst/>
            <a:cxnLst/>
            <a:rect l="l" t="t" r="r" b="b"/>
            <a:pathLst>
              <a:path w="7098522" h="7098522">
                <a:moveTo>
                  <a:pt x="0" y="0"/>
                </a:moveTo>
                <a:lnTo>
                  <a:pt x="7098522" y="0"/>
                </a:lnTo>
                <a:lnTo>
                  <a:pt x="7098522" y="7098522"/>
                </a:lnTo>
                <a:lnTo>
                  <a:pt x="0" y="70985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>
            <a:off x="722342" y="672469"/>
            <a:ext cx="530888" cy="617312"/>
          </a:xfrm>
          <a:custGeom>
            <a:avLst/>
            <a:gdLst/>
            <a:ahLst/>
            <a:cxnLst/>
            <a:rect l="l" t="t" r="r" b="b"/>
            <a:pathLst>
              <a:path w="530888" h="617312">
                <a:moveTo>
                  <a:pt x="0" y="0"/>
                </a:moveTo>
                <a:lnTo>
                  <a:pt x="530888" y="0"/>
                </a:lnTo>
                <a:lnTo>
                  <a:pt x="530888" y="617312"/>
                </a:lnTo>
                <a:lnTo>
                  <a:pt x="0" y="6173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TextBox 8"/>
          <p:cNvSpPr txBox="1"/>
          <p:nvPr/>
        </p:nvSpPr>
        <p:spPr>
          <a:xfrm>
            <a:off x="3027581" y="2781842"/>
            <a:ext cx="13730749" cy="211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68"/>
              </a:lnSpc>
            </a:pPr>
            <a:r>
              <a:rPr lang="en-US" sz="1169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Data Analysis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27581" y="4554786"/>
            <a:ext cx="13730749" cy="2122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68"/>
              </a:lnSpc>
            </a:pPr>
            <a:r>
              <a:rPr lang="en-US" sz="1169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Presentation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58374" y="7429500"/>
            <a:ext cx="6166332" cy="1621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95130" lvl="1" indent="-247565" algn="l">
              <a:lnSpc>
                <a:spcPts val="3210"/>
              </a:lnSpc>
              <a:buFont typeface="Arial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ApexPlanet Software Pvt. Ltd.</a:t>
            </a:r>
          </a:p>
          <a:p>
            <a:pPr marL="495130" lvl="1" indent="-247565" algn="l">
              <a:lnSpc>
                <a:spcPts val="3210"/>
              </a:lnSpc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PRESENTED BY: PUJA RANI PADHY</a:t>
            </a:r>
          </a:p>
          <a:p>
            <a:pPr marL="495130" lvl="1" indent="-247565" algn="l">
              <a:lnSpc>
                <a:spcPts val="3210"/>
              </a:lnSpc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Capstone Portfolio Presentation</a:t>
            </a:r>
          </a:p>
          <a:p>
            <a:pPr algn="l">
              <a:lnSpc>
                <a:spcPts val="3210"/>
              </a:lnSpc>
            </a:pPr>
            <a:endParaRPr lang="en-US" sz="2293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70D32">
                    <a:alpha val="86000"/>
                  </a:srgbClr>
                </a:gs>
                <a:gs pos="100000">
                  <a:srgbClr val="001496">
                    <a:alpha val="8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22342" y="672469"/>
            <a:ext cx="530888" cy="617312"/>
          </a:xfrm>
          <a:custGeom>
            <a:avLst/>
            <a:gdLst/>
            <a:ahLst/>
            <a:cxnLst/>
            <a:rect l="l" t="t" r="r" b="b"/>
            <a:pathLst>
              <a:path w="530888" h="617312">
                <a:moveTo>
                  <a:pt x="0" y="0"/>
                </a:moveTo>
                <a:lnTo>
                  <a:pt x="530888" y="0"/>
                </a:lnTo>
                <a:lnTo>
                  <a:pt x="530888" y="617312"/>
                </a:lnTo>
                <a:lnTo>
                  <a:pt x="0" y="6173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>
            <a:off x="9893260" y="2321103"/>
            <a:ext cx="7045104" cy="5829824"/>
          </a:xfrm>
          <a:custGeom>
            <a:avLst/>
            <a:gdLst/>
            <a:ahLst/>
            <a:cxnLst/>
            <a:rect l="l" t="t" r="r" b="b"/>
            <a:pathLst>
              <a:path w="7045104" h="5829824">
                <a:moveTo>
                  <a:pt x="0" y="0"/>
                </a:moveTo>
                <a:lnTo>
                  <a:pt x="7045104" y="0"/>
                </a:lnTo>
                <a:lnTo>
                  <a:pt x="7045104" y="5829823"/>
                </a:lnTo>
                <a:lnTo>
                  <a:pt x="0" y="58298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TextBox 8"/>
          <p:cNvSpPr txBox="1"/>
          <p:nvPr/>
        </p:nvSpPr>
        <p:spPr>
          <a:xfrm>
            <a:off x="1588975" y="4920420"/>
            <a:ext cx="6834585" cy="3115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Data Analysis</a:t>
            </a: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Data Visualization</a:t>
            </a: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Statistical Analysis</a:t>
            </a: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Business Intelligence</a:t>
            </a: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Problem Solving</a:t>
            </a:r>
          </a:p>
          <a:p>
            <a:pPr algn="just">
              <a:lnSpc>
                <a:spcPts val="2940"/>
              </a:lnSpc>
              <a:spcBef>
                <a:spcPct val="0"/>
              </a:spcBef>
            </a:pPr>
            <a:endParaRPr lang="en-US" sz="3099" i="1">
              <a:solidFill>
                <a:srgbClr val="FFFFFF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588975" y="2769042"/>
            <a:ext cx="7146742" cy="1038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18"/>
              </a:lnSpc>
            </a:pPr>
            <a:r>
              <a:rPr lang="en-US" sz="7037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Skills Gained</a:t>
            </a:r>
          </a:p>
        </p:txBody>
      </p:sp>
      <p:sp>
        <p:nvSpPr>
          <p:cNvPr id="10" name="AutoShape 10"/>
          <p:cNvSpPr/>
          <p:nvPr/>
        </p:nvSpPr>
        <p:spPr>
          <a:xfrm>
            <a:off x="-5590449" y="9258300"/>
            <a:ext cx="15717833" cy="19050"/>
          </a:xfrm>
          <a:prstGeom prst="line">
            <a:avLst/>
          </a:prstGeom>
          <a:ln w="28575" cap="flat">
            <a:solidFill>
              <a:srgbClr val="64DB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grpSp>
        <p:nvGrpSpPr>
          <p:cNvPr id="11" name="Group 11"/>
          <p:cNvGrpSpPr/>
          <p:nvPr/>
        </p:nvGrpSpPr>
        <p:grpSpPr>
          <a:xfrm>
            <a:off x="9984383" y="9115299"/>
            <a:ext cx="286001" cy="28600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4DB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201900" y="-2854591"/>
            <a:ext cx="6172200" cy="6172200"/>
          </a:xfrm>
          <a:custGeom>
            <a:avLst/>
            <a:gdLst/>
            <a:ahLst/>
            <a:cxnLst/>
            <a:rect l="l" t="t" r="r" b="b"/>
            <a:pathLst>
              <a:path w="6172200" h="6172200">
                <a:moveTo>
                  <a:pt x="0" y="0"/>
                </a:moveTo>
                <a:lnTo>
                  <a:pt x="6172200" y="0"/>
                </a:lnTo>
                <a:lnTo>
                  <a:pt x="6172200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0D1FF">
                    <a:alpha val="86000"/>
                  </a:srgbClr>
                </a:gs>
                <a:gs pos="50000">
                  <a:srgbClr val="001496">
                    <a:alpha val="86000"/>
                  </a:srgbClr>
                </a:gs>
                <a:gs pos="100000">
                  <a:srgbClr val="000F70">
                    <a:alpha val="86000"/>
                  </a:srgbClr>
                </a:gs>
              </a:gsLst>
              <a:path path="circle">
                <a:fillToRect l="50000" t="50000" r="50000" b="50000"/>
              </a:path>
            </a:gra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22342" y="672469"/>
            <a:ext cx="530888" cy="617312"/>
          </a:xfrm>
          <a:custGeom>
            <a:avLst/>
            <a:gdLst/>
            <a:ahLst/>
            <a:cxnLst/>
            <a:rect l="l" t="t" r="r" b="b"/>
            <a:pathLst>
              <a:path w="530888" h="617312">
                <a:moveTo>
                  <a:pt x="0" y="0"/>
                </a:moveTo>
                <a:lnTo>
                  <a:pt x="530888" y="0"/>
                </a:lnTo>
                <a:lnTo>
                  <a:pt x="530888" y="617312"/>
                </a:lnTo>
                <a:lnTo>
                  <a:pt x="0" y="6173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>
            <a:off x="5839908" y="2165933"/>
            <a:ext cx="6608184" cy="6602071"/>
          </a:xfrm>
          <a:custGeom>
            <a:avLst/>
            <a:gdLst/>
            <a:ahLst/>
            <a:cxnLst/>
            <a:rect l="l" t="t" r="r" b="b"/>
            <a:pathLst>
              <a:path w="6608184" h="6602071">
                <a:moveTo>
                  <a:pt x="0" y="0"/>
                </a:moveTo>
                <a:lnTo>
                  <a:pt x="6608184" y="0"/>
                </a:lnTo>
                <a:lnTo>
                  <a:pt x="6608184" y="6602071"/>
                </a:lnTo>
                <a:lnTo>
                  <a:pt x="0" y="66020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TextBox 8"/>
          <p:cNvSpPr txBox="1"/>
          <p:nvPr/>
        </p:nvSpPr>
        <p:spPr>
          <a:xfrm>
            <a:off x="2845183" y="2949397"/>
            <a:ext cx="12597633" cy="1326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14"/>
              </a:lnSpc>
            </a:pPr>
            <a:r>
              <a:rPr lang="en-US" sz="905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Conclusion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91777" y="4799852"/>
            <a:ext cx="10123037" cy="2029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This internship helped strengthen my data analysis skills and practical experience using real-world datasets.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endParaRPr lang="en-US" sz="3099" i="1">
              <a:solidFill>
                <a:srgbClr val="FFFFFF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029515" y="-1031595"/>
            <a:ext cx="12370599" cy="1799360"/>
          </a:xfrm>
          <a:custGeom>
            <a:avLst/>
            <a:gdLst/>
            <a:ahLst/>
            <a:cxnLst/>
            <a:rect l="l" t="t" r="r" b="b"/>
            <a:pathLst>
              <a:path w="12370599" h="1799360">
                <a:moveTo>
                  <a:pt x="0" y="0"/>
                </a:moveTo>
                <a:lnTo>
                  <a:pt x="12370599" y="0"/>
                </a:lnTo>
                <a:lnTo>
                  <a:pt x="12370599" y="1799360"/>
                </a:lnTo>
                <a:lnTo>
                  <a:pt x="0" y="179936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1" name="TextBox 11"/>
          <p:cNvSpPr txBox="1"/>
          <p:nvPr/>
        </p:nvSpPr>
        <p:spPr>
          <a:xfrm>
            <a:off x="8496029" y="8806749"/>
            <a:ext cx="1274721" cy="451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1"/>
              </a:lnSpc>
            </a:pPr>
            <a:r>
              <a:rPr lang="en-US" sz="247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-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41655" y="8216121"/>
            <a:ext cx="6608184" cy="1193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 i="1">
                <a:solidFill>
                  <a:srgbClr val="FFFFFF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70D32">
                    <a:alpha val="86000"/>
                  </a:srgbClr>
                </a:gs>
                <a:gs pos="100000">
                  <a:srgbClr val="001496">
                    <a:alpha val="8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22342" y="672469"/>
            <a:ext cx="530888" cy="617312"/>
          </a:xfrm>
          <a:custGeom>
            <a:avLst/>
            <a:gdLst/>
            <a:ahLst/>
            <a:cxnLst/>
            <a:rect l="l" t="t" r="r" b="b"/>
            <a:pathLst>
              <a:path w="530888" h="617312">
                <a:moveTo>
                  <a:pt x="0" y="0"/>
                </a:moveTo>
                <a:lnTo>
                  <a:pt x="530888" y="0"/>
                </a:lnTo>
                <a:lnTo>
                  <a:pt x="530888" y="617312"/>
                </a:lnTo>
                <a:lnTo>
                  <a:pt x="0" y="6173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7" name="Group 7"/>
          <p:cNvGrpSpPr/>
          <p:nvPr/>
        </p:nvGrpSpPr>
        <p:grpSpPr>
          <a:xfrm>
            <a:off x="1694512" y="2520315"/>
            <a:ext cx="5961378" cy="6318882"/>
            <a:chOff x="0" y="0"/>
            <a:chExt cx="923573" cy="97896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23573" cy="978960"/>
            </a:xfrm>
            <a:custGeom>
              <a:avLst/>
              <a:gdLst/>
              <a:ahLst/>
              <a:cxnLst/>
              <a:rect l="l" t="t" r="r" b="b"/>
              <a:pathLst>
                <a:path w="923573" h="978960">
                  <a:moveTo>
                    <a:pt x="103894" y="0"/>
                  </a:moveTo>
                  <a:lnTo>
                    <a:pt x="819679" y="0"/>
                  </a:lnTo>
                  <a:cubicBezTo>
                    <a:pt x="847233" y="0"/>
                    <a:pt x="873659" y="10946"/>
                    <a:pt x="893143" y="30430"/>
                  </a:cubicBezTo>
                  <a:cubicBezTo>
                    <a:pt x="912627" y="49914"/>
                    <a:pt x="923573" y="76340"/>
                    <a:pt x="923573" y="103894"/>
                  </a:cubicBezTo>
                  <a:lnTo>
                    <a:pt x="923573" y="875066"/>
                  </a:lnTo>
                  <a:cubicBezTo>
                    <a:pt x="923573" y="902620"/>
                    <a:pt x="912627" y="929046"/>
                    <a:pt x="893143" y="948530"/>
                  </a:cubicBezTo>
                  <a:cubicBezTo>
                    <a:pt x="873659" y="968014"/>
                    <a:pt x="847233" y="978960"/>
                    <a:pt x="819679" y="978960"/>
                  </a:cubicBezTo>
                  <a:lnTo>
                    <a:pt x="103894" y="978960"/>
                  </a:lnTo>
                  <a:cubicBezTo>
                    <a:pt x="76340" y="978960"/>
                    <a:pt x="49914" y="968014"/>
                    <a:pt x="30430" y="948530"/>
                  </a:cubicBezTo>
                  <a:cubicBezTo>
                    <a:pt x="10946" y="929046"/>
                    <a:pt x="0" y="902620"/>
                    <a:pt x="0" y="875066"/>
                  </a:cubicBezTo>
                  <a:lnTo>
                    <a:pt x="0" y="103894"/>
                  </a:lnTo>
                  <a:cubicBezTo>
                    <a:pt x="0" y="76340"/>
                    <a:pt x="10946" y="49914"/>
                    <a:pt x="30430" y="30430"/>
                  </a:cubicBezTo>
                  <a:cubicBezTo>
                    <a:pt x="49914" y="10946"/>
                    <a:pt x="76340" y="0"/>
                    <a:pt x="103894" y="0"/>
                  </a:cubicBezTo>
                  <a:close/>
                </a:path>
              </a:pathLst>
            </a:custGeom>
            <a:blipFill>
              <a:blip r:embed="rId4"/>
              <a:stretch>
                <a:fillRect l="-29547" r="-29547"/>
              </a:stretch>
            </a:blipFill>
            <a:ln w="323850" cap="rnd">
              <a:gradFill>
                <a:gsLst>
                  <a:gs pos="0">
                    <a:srgbClr val="00D1FF">
                      <a:alpha val="100000"/>
                    </a:srgbClr>
                  </a:gs>
                  <a:gs pos="100000">
                    <a:srgbClr val="001496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9" name="Freeform 9"/>
          <p:cNvSpPr/>
          <p:nvPr/>
        </p:nvSpPr>
        <p:spPr>
          <a:xfrm>
            <a:off x="8029515" y="-1031595"/>
            <a:ext cx="12370599" cy="1799360"/>
          </a:xfrm>
          <a:custGeom>
            <a:avLst/>
            <a:gdLst/>
            <a:ahLst/>
            <a:cxnLst/>
            <a:rect l="l" t="t" r="r" b="b"/>
            <a:pathLst>
              <a:path w="12370599" h="1799360">
                <a:moveTo>
                  <a:pt x="0" y="0"/>
                </a:moveTo>
                <a:lnTo>
                  <a:pt x="12370599" y="0"/>
                </a:lnTo>
                <a:lnTo>
                  <a:pt x="12370599" y="1799360"/>
                </a:lnTo>
                <a:lnTo>
                  <a:pt x="0" y="179936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" name="Freeform 10"/>
          <p:cNvSpPr/>
          <p:nvPr/>
        </p:nvSpPr>
        <p:spPr>
          <a:xfrm>
            <a:off x="14465286" y="7200900"/>
            <a:ext cx="6172200" cy="6172200"/>
          </a:xfrm>
          <a:custGeom>
            <a:avLst/>
            <a:gdLst/>
            <a:ahLst/>
            <a:cxnLst/>
            <a:rect l="l" t="t" r="r" b="b"/>
            <a:pathLst>
              <a:path w="6172200" h="6172200">
                <a:moveTo>
                  <a:pt x="0" y="0"/>
                </a:moveTo>
                <a:lnTo>
                  <a:pt x="6172200" y="0"/>
                </a:lnTo>
                <a:lnTo>
                  <a:pt x="6172200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8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1" name="TextBox 11"/>
          <p:cNvSpPr txBox="1"/>
          <p:nvPr/>
        </p:nvSpPr>
        <p:spPr>
          <a:xfrm>
            <a:off x="8921316" y="2352978"/>
            <a:ext cx="7879312" cy="2525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414"/>
              </a:lnSpc>
            </a:pPr>
            <a:r>
              <a:rPr lang="en-US" sz="905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Internship Overview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23443" y="5421519"/>
            <a:ext cx="6677185" cy="259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Completed multiple data analysis tasks including data cleaning, EDA, dashboard creation, and hypothesis testing.</a:t>
            </a:r>
          </a:p>
          <a:p>
            <a:pPr algn="just">
              <a:lnSpc>
                <a:spcPts val="3079"/>
              </a:lnSpc>
              <a:spcBef>
                <a:spcPct val="0"/>
              </a:spcBef>
            </a:pPr>
            <a:endParaRPr lang="en-US" sz="3099" i="1">
              <a:solidFill>
                <a:srgbClr val="FFFFFF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70D32">
                    <a:alpha val="86000"/>
                  </a:srgbClr>
                </a:gs>
                <a:gs pos="100000">
                  <a:srgbClr val="001496">
                    <a:alpha val="8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22342" y="672469"/>
            <a:ext cx="530888" cy="617312"/>
          </a:xfrm>
          <a:custGeom>
            <a:avLst/>
            <a:gdLst/>
            <a:ahLst/>
            <a:cxnLst/>
            <a:rect l="l" t="t" r="r" b="b"/>
            <a:pathLst>
              <a:path w="530888" h="617312">
                <a:moveTo>
                  <a:pt x="0" y="0"/>
                </a:moveTo>
                <a:lnTo>
                  <a:pt x="530888" y="0"/>
                </a:lnTo>
                <a:lnTo>
                  <a:pt x="530888" y="617312"/>
                </a:lnTo>
                <a:lnTo>
                  <a:pt x="0" y="6173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7" name="Group 7"/>
          <p:cNvGrpSpPr/>
          <p:nvPr/>
        </p:nvGrpSpPr>
        <p:grpSpPr>
          <a:xfrm>
            <a:off x="11375693" y="1864951"/>
            <a:ext cx="5389372" cy="6508903"/>
            <a:chOff x="0" y="0"/>
            <a:chExt cx="834955" cy="10083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34955" cy="1008399"/>
            </a:xfrm>
            <a:custGeom>
              <a:avLst/>
              <a:gdLst/>
              <a:ahLst/>
              <a:cxnLst/>
              <a:rect l="l" t="t" r="r" b="b"/>
              <a:pathLst>
                <a:path w="834955" h="1008399">
                  <a:moveTo>
                    <a:pt x="114921" y="0"/>
                  </a:moveTo>
                  <a:lnTo>
                    <a:pt x="720033" y="0"/>
                  </a:lnTo>
                  <a:cubicBezTo>
                    <a:pt x="750512" y="0"/>
                    <a:pt x="779743" y="12108"/>
                    <a:pt x="801295" y="33660"/>
                  </a:cubicBezTo>
                  <a:cubicBezTo>
                    <a:pt x="822847" y="55212"/>
                    <a:pt x="834955" y="84442"/>
                    <a:pt x="834955" y="114921"/>
                  </a:cubicBezTo>
                  <a:lnTo>
                    <a:pt x="834955" y="893478"/>
                  </a:lnTo>
                  <a:cubicBezTo>
                    <a:pt x="834955" y="956947"/>
                    <a:pt x="783503" y="1008399"/>
                    <a:pt x="720033" y="1008399"/>
                  </a:cubicBezTo>
                  <a:lnTo>
                    <a:pt x="114921" y="1008399"/>
                  </a:lnTo>
                  <a:cubicBezTo>
                    <a:pt x="84442" y="1008399"/>
                    <a:pt x="55212" y="996292"/>
                    <a:pt x="33660" y="974740"/>
                  </a:cubicBezTo>
                  <a:cubicBezTo>
                    <a:pt x="12108" y="953188"/>
                    <a:pt x="0" y="923957"/>
                    <a:pt x="0" y="893478"/>
                  </a:cubicBezTo>
                  <a:lnTo>
                    <a:pt x="0" y="114921"/>
                  </a:lnTo>
                  <a:cubicBezTo>
                    <a:pt x="0" y="84442"/>
                    <a:pt x="12108" y="55212"/>
                    <a:pt x="33660" y="33660"/>
                  </a:cubicBezTo>
                  <a:cubicBezTo>
                    <a:pt x="55212" y="12108"/>
                    <a:pt x="84442" y="0"/>
                    <a:pt x="114921" y="0"/>
                  </a:cubicBezTo>
                  <a:close/>
                </a:path>
              </a:pathLst>
            </a:custGeom>
            <a:blipFill>
              <a:blip r:embed="rId4"/>
              <a:stretch>
                <a:fillRect l="-91735" r="-2277"/>
              </a:stretch>
            </a:blipFill>
            <a:ln w="323850" cap="rnd">
              <a:gradFill>
                <a:gsLst>
                  <a:gs pos="0">
                    <a:srgbClr val="00D1FF">
                      <a:alpha val="100000"/>
                    </a:srgbClr>
                  </a:gs>
                  <a:gs pos="100000">
                    <a:srgbClr val="001496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9" name="Freeform 9"/>
          <p:cNvSpPr/>
          <p:nvPr/>
        </p:nvSpPr>
        <p:spPr>
          <a:xfrm>
            <a:off x="15201900" y="-2854591"/>
            <a:ext cx="6172200" cy="6172200"/>
          </a:xfrm>
          <a:custGeom>
            <a:avLst/>
            <a:gdLst/>
            <a:ahLst/>
            <a:cxnLst/>
            <a:rect l="l" t="t" r="r" b="b"/>
            <a:pathLst>
              <a:path w="6172200" h="6172200">
                <a:moveTo>
                  <a:pt x="0" y="0"/>
                </a:moveTo>
                <a:lnTo>
                  <a:pt x="6172200" y="0"/>
                </a:lnTo>
                <a:lnTo>
                  <a:pt x="6172200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" name="AutoShape 10"/>
          <p:cNvSpPr/>
          <p:nvPr/>
        </p:nvSpPr>
        <p:spPr>
          <a:xfrm>
            <a:off x="-1323699" y="9239250"/>
            <a:ext cx="15717833" cy="19050"/>
          </a:xfrm>
          <a:prstGeom prst="line">
            <a:avLst/>
          </a:prstGeom>
          <a:ln w="28575" cap="flat">
            <a:solidFill>
              <a:srgbClr val="64DB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grpSp>
        <p:nvGrpSpPr>
          <p:cNvPr id="11" name="Group 11"/>
          <p:cNvGrpSpPr/>
          <p:nvPr/>
        </p:nvGrpSpPr>
        <p:grpSpPr>
          <a:xfrm>
            <a:off x="14251134" y="9096249"/>
            <a:ext cx="286001" cy="28600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4DB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651077" y="2203208"/>
            <a:ext cx="8487068" cy="2517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14"/>
              </a:lnSpc>
            </a:pPr>
            <a:r>
              <a:rPr lang="en-US" sz="905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Tools &amp; Technologies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45222" y="5024152"/>
            <a:ext cx="7492923" cy="420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Python</a:t>
            </a: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Pandas</a:t>
            </a: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Matplotlib</a:t>
            </a: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Seaborn</a:t>
            </a: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SQL</a:t>
            </a: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Power BI</a:t>
            </a: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GitHub</a:t>
            </a:r>
          </a:p>
          <a:p>
            <a:pPr algn="just">
              <a:lnSpc>
                <a:spcPts val="2940"/>
              </a:lnSpc>
              <a:spcBef>
                <a:spcPct val="0"/>
              </a:spcBef>
            </a:pPr>
            <a:endParaRPr lang="en-US" sz="3099" i="1">
              <a:solidFill>
                <a:srgbClr val="FFFFFF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70D32">
                    <a:alpha val="86000"/>
                  </a:srgbClr>
                </a:gs>
                <a:gs pos="100000">
                  <a:srgbClr val="001496">
                    <a:alpha val="8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22342" y="672469"/>
            <a:ext cx="530888" cy="617312"/>
          </a:xfrm>
          <a:custGeom>
            <a:avLst/>
            <a:gdLst/>
            <a:ahLst/>
            <a:cxnLst/>
            <a:rect l="l" t="t" r="r" b="b"/>
            <a:pathLst>
              <a:path w="530888" h="617312">
                <a:moveTo>
                  <a:pt x="0" y="0"/>
                </a:moveTo>
                <a:lnTo>
                  <a:pt x="530888" y="0"/>
                </a:lnTo>
                <a:lnTo>
                  <a:pt x="530888" y="617312"/>
                </a:lnTo>
                <a:lnTo>
                  <a:pt x="0" y="6173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>
            <a:off x="10946975" y="2175823"/>
            <a:ext cx="5902319" cy="5902319"/>
          </a:xfrm>
          <a:custGeom>
            <a:avLst/>
            <a:gdLst/>
            <a:ahLst/>
            <a:cxnLst/>
            <a:rect l="l" t="t" r="r" b="b"/>
            <a:pathLst>
              <a:path w="5902319" h="5902319">
                <a:moveTo>
                  <a:pt x="0" y="0"/>
                </a:moveTo>
                <a:lnTo>
                  <a:pt x="5902320" y="0"/>
                </a:lnTo>
                <a:lnTo>
                  <a:pt x="5902320" y="5902320"/>
                </a:lnTo>
                <a:lnTo>
                  <a:pt x="0" y="59023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TextBox 8"/>
          <p:cNvSpPr txBox="1"/>
          <p:nvPr/>
        </p:nvSpPr>
        <p:spPr>
          <a:xfrm>
            <a:off x="1794079" y="2151409"/>
            <a:ext cx="8487068" cy="2517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14"/>
              </a:lnSpc>
            </a:pPr>
            <a:r>
              <a:rPr lang="en-US" sz="905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Task 1: Data Wrangling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94079" y="5502079"/>
            <a:ext cx="6599163" cy="3115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Performed data cleaning and preprocessing.</a:t>
            </a: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Handled missing values.</a:t>
            </a: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Prepared dataset for analysis using Python and Pandas.</a:t>
            </a:r>
          </a:p>
          <a:p>
            <a:pPr algn="just">
              <a:lnSpc>
                <a:spcPts val="2940"/>
              </a:lnSpc>
              <a:spcBef>
                <a:spcPct val="0"/>
              </a:spcBef>
            </a:pPr>
            <a:endParaRPr lang="en-US" sz="3099" i="1">
              <a:solidFill>
                <a:srgbClr val="FFFFFF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-1323699" y="9239250"/>
            <a:ext cx="15717833" cy="19050"/>
          </a:xfrm>
          <a:prstGeom prst="line">
            <a:avLst/>
          </a:prstGeom>
          <a:ln w="28575" cap="flat">
            <a:solidFill>
              <a:srgbClr val="64DB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grpSp>
        <p:nvGrpSpPr>
          <p:cNvPr id="11" name="Group 11"/>
          <p:cNvGrpSpPr/>
          <p:nvPr/>
        </p:nvGrpSpPr>
        <p:grpSpPr>
          <a:xfrm>
            <a:off x="14251134" y="9096249"/>
            <a:ext cx="286001" cy="28600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4DB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201900" y="-2854591"/>
            <a:ext cx="6172200" cy="6172200"/>
          </a:xfrm>
          <a:custGeom>
            <a:avLst/>
            <a:gdLst/>
            <a:ahLst/>
            <a:cxnLst/>
            <a:rect l="l" t="t" r="r" b="b"/>
            <a:pathLst>
              <a:path w="6172200" h="6172200">
                <a:moveTo>
                  <a:pt x="0" y="0"/>
                </a:moveTo>
                <a:lnTo>
                  <a:pt x="6172200" y="0"/>
                </a:lnTo>
                <a:lnTo>
                  <a:pt x="6172200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14748" y="1229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70D32">
                    <a:alpha val="86000"/>
                  </a:srgbClr>
                </a:gs>
                <a:gs pos="100000">
                  <a:srgbClr val="001496">
                    <a:alpha val="8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22342" y="672469"/>
            <a:ext cx="530888" cy="617312"/>
          </a:xfrm>
          <a:custGeom>
            <a:avLst/>
            <a:gdLst/>
            <a:ahLst/>
            <a:cxnLst/>
            <a:rect l="l" t="t" r="r" b="b"/>
            <a:pathLst>
              <a:path w="530888" h="617312">
                <a:moveTo>
                  <a:pt x="0" y="0"/>
                </a:moveTo>
                <a:lnTo>
                  <a:pt x="530888" y="0"/>
                </a:lnTo>
                <a:lnTo>
                  <a:pt x="530888" y="617312"/>
                </a:lnTo>
                <a:lnTo>
                  <a:pt x="0" y="6173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>
            <a:off x="1436575" y="2321548"/>
            <a:ext cx="5960648" cy="5955134"/>
          </a:xfrm>
          <a:custGeom>
            <a:avLst/>
            <a:gdLst/>
            <a:ahLst/>
            <a:cxnLst/>
            <a:rect l="l" t="t" r="r" b="b"/>
            <a:pathLst>
              <a:path w="5960648" h="5955134">
                <a:moveTo>
                  <a:pt x="0" y="0"/>
                </a:moveTo>
                <a:lnTo>
                  <a:pt x="5960648" y="0"/>
                </a:lnTo>
                <a:lnTo>
                  <a:pt x="5960648" y="5955134"/>
                </a:lnTo>
                <a:lnTo>
                  <a:pt x="0" y="59551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TextBox 8"/>
          <p:cNvSpPr txBox="1"/>
          <p:nvPr/>
        </p:nvSpPr>
        <p:spPr>
          <a:xfrm>
            <a:off x="8550902" y="2550148"/>
            <a:ext cx="8708398" cy="186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75"/>
              </a:lnSpc>
            </a:pPr>
            <a:r>
              <a:rPr lang="en-US" sz="670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Task 2: Exploratory Data Analysis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79477" y="5598354"/>
            <a:ext cx="7278421" cy="365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Analyzed dataset patterns.</a:t>
            </a: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Created visualizations such as histograms, scatter plots, and heatmaps.</a:t>
            </a: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Identified key trends and insights.</a:t>
            </a:r>
          </a:p>
          <a:p>
            <a:pPr algn="just">
              <a:lnSpc>
                <a:spcPts val="2940"/>
              </a:lnSpc>
              <a:spcBef>
                <a:spcPct val="0"/>
              </a:spcBef>
            </a:pPr>
            <a:endParaRPr lang="en-US" sz="3099" i="1">
              <a:solidFill>
                <a:srgbClr val="FFFFFF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029515" y="-1031595"/>
            <a:ext cx="12370599" cy="1799360"/>
          </a:xfrm>
          <a:custGeom>
            <a:avLst/>
            <a:gdLst/>
            <a:ahLst/>
            <a:cxnLst/>
            <a:rect l="l" t="t" r="r" b="b"/>
            <a:pathLst>
              <a:path w="12370599" h="1799360">
                <a:moveTo>
                  <a:pt x="0" y="0"/>
                </a:moveTo>
                <a:lnTo>
                  <a:pt x="12370599" y="0"/>
                </a:lnTo>
                <a:lnTo>
                  <a:pt x="12370599" y="1799360"/>
                </a:lnTo>
                <a:lnTo>
                  <a:pt x="0" y="179936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1" name="AutoShape 11"/>
          <p:cNvSpPr/>
          <p:nvPr/>
        </p:nvSpPr>
        <p:spPr>
          <a:xfrm>
            <a:off x="-1323699" y="9239250"/>
            <a:ext cx="15717833" cy="19050"/>
          </a:xfrm>
          <a:prstGeom prst="line">
            <a:avLst/>
          </a:prstGeom>
          <a:ln w="28575" cap="flat">
            <a:solidFill>
              <a:srgbClr val="64DB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grpSp>
        <p:nvGrpSpPr>
          <p:cNvPr id="12" name="Group 12"/>
          <p:cNvGrpSpPr/>
          <p:nvPr/>
        </p:nvGrpSpPr>
        <p:grpSpPr>
          <a:xfrm>
            <a:off x="14251134" y="9096249"/>
            <a:ext cx="286001" cy="28600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4DB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70D32">
                    <a:alpha val="86000"/>
                  </a:srgbClr>
                </a:gs>
                <a:gs pos="100000">
                  <a:srgbClr val="001496">
                    <a:alpha val="8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22342" y="672469"/>
            <a:ext cx="530888" cy="617312"/>
          </a:xfrm>
          <a:custGeom>
            <a:avLst/>
            <a:gdLst/>
            <a:ahLst/>
            <a:cxnLst/>
            <a:rect l="l" t="t" r="r" b="b"/>
            <a:pathLst>
              <a:path w="530888" h="617312">
                <a:moveTo>
                  <a:pt x="0" y="0"/>
                </a:moveTo>
                <a:lnTo>
                  <a:pt x="530888" y="0"/>
                </a:lnTo>
                <a:lnTo>
                  <a:pt x="530888" y="617312"/>
                </a:lnTo>
                <a:lnTo>
                  <a:pt x="0" y="6173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TextBox 9"/>
          <p:cNvSpPr txBox="1"/>
          <p:nvPr/>
        </p:nvSpPr>
        <p:spPr>
          <a:xfrm>
            <a:off x="1436575" y="7004834"/>
            <a:ext cx="8795818" cy="2891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18"/>
              </a:lnSpc>
            </a:pPr>
            <a:r>
              <a:rPr lang="en-US" sz="7037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Task 3: Business Intelligence Dashboard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496730" y="6881009"/>
            <a:ext cx="6599163" cy="3274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Built an interactive Power BI dashboard.</a:t>
            </a: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Displayed key metrics and business insights.</a:t>
            </a: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Enabled data-driven decision making.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325C9E-C57D-3308-EC17-E16A76987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30" y="131930"/>
            <a:ext cx="16806170" cy="661714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70D32">
                    <a:alpha val="86000"/>
                  </a:srgbClr>
                </a:gs>
                <a:gs pos="100000">
                  <a:srgbClr val="001496">
                    <a:alpha val="8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22342" y="672469"/>
            <a:ext cx="530888" cy="617312"/>
          </a:xfrm>
          <a:custGeom>
            <a:avLst/>
            <a:gdLst/>
            <a:ahLst/>
            <a:cxnLst/>
            <a:rect l="l" t="t" r="r" b="b"/>
            <a:pathLst>
              <a:path w="530888" h="617312">
                <a:moveTo>
                  <a:pt x="0" y="0"/>
                </a:moveTo>
                <a:lnTo>
                  <a:pt x="530888" y="0"/>
                </a:lnTo>
                <a:lnTo>
                  <a:pt x="530888" y="617312"/>
                </a:lnTo>
                <a:lnTo>
                  <a:pt x="0" y="6173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7" name="Group 7"/>
          <p:cNvGrpSpPr/>
          <p:nvPr/>
        </p:nvGrpSpPr>
        <p:grpSpPr>
          <a:xfrm>
            <a:off x="-595607" y="6101356"/>
            <a:ext cx="19479214" cy="4829737"/>
            <a:chOff x="0" y="0"/>
            <a:chExt cx="3017840" cy="7482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17840" cy="748253"/>
            </a:xfrm>
            <a:custGeom>
              <a:avLst/>
              <a:gdLst/>
              <a:ahLst/>
              <a:cxnLst/>
              <a:rect l="l" t="t" r="r" b="b"/>
              <a:pathLst>
                <a:path w="3017840" h="748253">
                  <a:moveTo>
                    <a:pt x="31796" y="0"/>
                  </a:moveTo>
                  <a:lnTo>
                    <a:pt x="2986044" y="0"/>
                  </a:lnTo>
                  <a:cubicBezTo>
                    <a:pt x="2994477" y="0"/>
                    <a:pt x="3002564" y="3350"/>
                    <a:pt x="3008527" y="9313"/>
                  </a:cubicBezTo>
                  <a:cubicBezTo>
                    <a:pt x="3014490" y="15276"/>
                    <a:pt x="3017840" y="23363"/>
                    <a:pt x="3017840" y="31796"/>
                  </a:cubicBezTo>
                  <a:lnTo>
                    <a:pt x="3017840" y="716457"/>
                  </a:lnTo>
                  <a:cubicBezTo>
                    <a:pt x="3017840" y="724890"/>
                    <a:pt x="3014490" y="732977"/>
                    <a:pt x="3008527" y="738940"/>
                  </a:cubicBezTo>
                  <a:cubicBezTo>
                    <a:pt x="3002564" y="744903"/>
                    <a:pt x="2994477" y="748253"/>
                    <a:pt x="2986044" y="748253"/>
                  </a:cubicBezTo>
                  <a:lnTo>
                    <a:pt x="31796" y="748253"/>
                  </a:lnTo>
                  <a:cubicBezTo>
                    <a:pt x="23363" y="748253"/>
                    <a:pt x="15276" y="744903"/>
                    <a:pt x="9313" y="738940"/>
                  </a:cubicBezTo>
                  <a:cubicBezTo>
                    <a:pt x="3350" y="732977"/>
                    <a:pt x="0" y="724890"/>
                    <a:pt x="0" y="716457"/>
                  </a:cubicBezTo>
                  <a:lnTo>
                    <a:pt x="0" y="31796"/>
                  </a:lnTo>
                  <a:cubicBezTo>
                    <a:pt x="0" y="23363"/>
                    <a:pt x="3350" y="15276"/>
                    <a:pt x="9313" y="9313"/>
                  </a:cubicBezTo>
                  <a:cubicBezTo>
                    <a:pt x="15276" y="3350"/>
                    <a:pt x="23363" y="0"/>
                    <a:pt x="31796" y="0"/>
                  </a:cubicBezTo>
                  <a:close/>
                </a:path>
              </a:pathLst>
            </a:custGeom>
            <a:blipFill>
              <a:blip r:embed="rId4"/>
              <a:stretch>
                <a:fillRect t="-33520" r="-850" b="-137476"/>
              </a:stretch>
            </a:blipFill>
            <a:ln w="323850" cap="rnd">
              <a:gradFill>
                <a:gsLst>
                  <a:gs pos="0">
                    <a:srgbClr val="00D1FF">
                      <a:alpha val="100000"/>
                    </a:srgbClr>
                  </a:gs>
                  <a:gs pos="100000">
                    <a:srgbClr val="001496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811052" y="1642463"/>
            <a:ext cx="8125881" cy="2886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18"/>
              </a:lnSpc>
            </a:pPr>
            <a:r>
              <a:rPr lang="en-US" sz="7037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Task4: Hypothesis Testing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887780" y="1194531"/>
            <a:ext cx="5877692" cy="365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Performed statistical testing using Python.</a:t>
            </a: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Validated assumptions using statistical methods.</a:t>
            </a: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Interpreted results to support business insights.</a:t>
            </a:r>
          </a:p>
          <a:p>
            <a:pPr algn="just">
              <a:lnSpc>
                <a:spcPts val="2940"/>
              </a:lnSpc>
              <a:spcBef>
                <a:spcPct val="0"/>
              </a:spcBef>
            </a:pPr>
            <a:endParaRPr lang="en-US" sz="3099" i="1">
              <a:solidFill>
                <a:srgbClr val="FFFFFF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70D32">
                    <a:alpha val="86000"/>
                  </a:srgbClr>
                </a:gs>
                <a:gs pos="100000">
                  <a:srgbClr val="001496">
                    <a:alpha val="8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22342" y="672469"/>
            <a:ext cx="530888" cy="617312"/>
          </a:xfrm>
          <a:custGeom>
            <a:avLst/>
            <a:gdLst/>
            <a:ahLst/>
            <a:cxnLst/>
            <a:rect l="l" t="t" r="r" b="b"/>
            <a:pathLst>
              <a:path w="530888" h="617312">
                <a:moveTo>
                  <a:pt x="0" y="0"/>
                </a:moveTo>
                <a:lnTo>
                  <a:pt x="530888" y="0"/>
                </a:lnTo>
                <a:lnTo>
                  <a:pt x="530888" y="617312"/>
                </a:lnTo>
                <a:lnTo>
                  <a:pt x="0" y="6173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>
            <a:off x="10923045" y="2447486"/>
            <a:ext cx="5553836" cy="5553836"/>
          </a:xfrm>
          <a:custGeom>
            <a:avLst/>
            <a:gdLst/>
            <a:ahLst/>
            <a:cxnLst/>
            <a:rect l="l" t="t" r="r" b="b"/>
            <a:pathLst>
              <a:path w="5553836" h="5553836">
                <a:moveTo>
                  <a:pt x="0" y="0"/>
                </a:moveTo>
                <a:lnTo>
                  <a:pt x="5553836" y="0"/>
                </a:lnTo>
                <a:lnTo>
                  <a:pt x="5553836" y="5553836"/>
                </a:lnTo>
                <a:lnTo>
                  <a:pt x="0" y="55538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TextBox 8"/>
          <p:cNvSpPr txBox="1"/>
          <p:nvPr/>
        </p:nvSpPr>
        <p:spPr>
          <a:xfrm>
            <a:off x="1436575" y="691565"/>
            <a:ext cx="3402138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Thynk Unlimited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94079" y="2609411"/>
            <a:ext cx="8487068" cy="1326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14"/>
              </a:lnSpc>
            </a:pPr>
            <a:r>
              <a:rPr lang="en-US" sz="905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Key Insights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94079" y="4573168"/>
            <a:ext cx="7349921" cy="365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Identified important trends in the dataset.</a:t>
            </a: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Visualized patterns to support decision-making.</a:t>
            </a: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Used dashboards to communicate insights effectively.</a:t>
            </a:r>
          </a:p>
          <a:p>
            <a:pPr algn="just">
              <a:lnSpc>
                <a:spcPts val="2940"/>
              </a:lnSpc>
              <a:spcBef>
                <a:spcPct val="0"/>
              </a:spcBef>
            </a:pPr>
            <a:endParaRPr lang="en-US" sz="3099" i="1">
              <a:solidFill>
                <a:srgbClr val="FFFFFF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8598915" y="1042987"/>
            <a:ext cx="15717833" cy="19050"/>
          </a:xfrm>
          <a:prstGeom prst="line">
            <a:avLst/>
          </a:prstGeom>
          <a:ln w="28575" cap="flat">
            <a:solidFill>
              <a:srgbClr val="64DB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grpSp>
        <p:nvGrpSpPr>
          <p:cNvPr id="12" name="Group 12"/>
          <p:cNvGrpSpPr/>
          <p:nvPr/>
        </p:nvGrpSpPr>
        <p:grpSpPr>
          <a:xfrm>
            <a:off x="8455914" y="899987"/>
            <a:ext cx="286001" cy="28600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4DB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V="1">
            <a:off x="-3226599" y="8963464"/>
            <a:ext cx="12370599" cy="1799360"/>
          </a:xfrm>
          <a:custGeom>
            <a:avLst/>
            <a:gdLst/>
            <a:ahLst/>
            <a:cxnLst/>
            <a:rect l="l" t="t" r="r" b="b"/>
            <a:pathLst>
              <a:path w="12370599" h="1799360">
                <a:moveTo>
                  <a:pt x="0" y="1799360"/>
                </a:moveTo>
                <a:lnTo>
                  <a:pt x="12370599" y="1799360"/>
                </a:lnTo>
                <a:lnTo>
                  <a:pt x="12370599" y="0"/>
                </a:lnTo>
                <a:lnTo>
                  <a:pt x="0" y="0"/>
                </a:lnTo>
                <a:lnTo>
                  <a:pt x="0" y="179936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70D32">
                    <a:alpha val="86000"/>
                  </a:srgbClr>
                </a:gs>
                <a:gs pos="100000">
                  <a:srgbClr val="001496">
                    <a:alpha val="8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595607" y="-426477"/>
            <a:ext cx="19479214" cy="6313888"/>
            <a:chOff x="0" y="0"/>
            <a:chExt cx="3017840" cy="9781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17840" cy="978186"/>
            </a:xfrm>
            <a:custGeom>
              <a:avLst/>
              <a:gdLst/>
              <a:ahLst/>
              <a:cxnLst/>
              <a:rect l="l" t="t" r="r" b="b"/>
              <a:pathLst>
                <a:path w="3017840" h="978186">
                  <a:moveTo>
                    <a:pt x="31796" y="0"/>
                  </a:moveTo>
                  <a:lnTo>
                    <a:pt x="2986044" y="0"/>
                  </a:lnTo>
                  <a:cubicBezTo>
                    <a:pt x="2994477" y="0"/>
                    <a:pt x="3002564" y="3350"/>
                    <a:pt x="3008527" y="9313"/>
                  </a:cubicBezTo>
                  <a:cubicBezTo>
                    <a:pt x="3014490" y="15276"/>
                    <a:pt x="3017840" y="23363"/>
                    <a:pt x="3017840" y="31796"/>
                  </a:cubicBezTo>
                  <a:lnTo>
                    <a:pt x="3017840" y="946391"/>
                  </a:lnTo>
                  <a:cubicBezTo>
                    <a:pt x="3017840" y="954824"/>
                    <a:pt x="3014490" y="962911"/>
                    <a:pt x="3008527" y="968874"/>
                  </a:cubicBezTo>
                  <a:cubicBezTo>
                    <a:pt x="3002564" y="974837"/>
                    <a:pt x="2994477" y="978186"/>
                    <a:pt x="2986044" y="978186"/>
                  </a:cubicBezTo>
                  <a:lnTo>
                    <a:pt x="31796" y="978186"/>
                  </a:lnTo>
                  <a:cubicBezTo>
                    <a:pt x="23363" y="978186"/>
                    <a:pt x="15276" y="974837"/>
                    <a:pt x="9313" y="968874"/>
                  </a:cubicBezTo>
                  <a:cubicBezTo>
                    <a:pt x="3350" y="962911"/>
                    <a:pt x="0" y="954824"/>
                    <a:pt x="0" y="946391"/>
                  </a:cubicBezTo>
                  <a:lnTo>
                    <a:pt x="0" y="31796"/>
                  </a:lnTo>
                  <a:cubicBezTo>
                    <a:pt x="0" y="23363"/>
                    <a:pt x="3350" y="15276"/>
                    <a:pt x="9313" y="9313"/>
                  </a:cubicBezTo>
                  <a:cubicBezTo>
                    <a:pt x="15276" y="3350"/>
                    <a:pt x="23363" y="0"/>
                    <a:pt x="31796" y="0"/>
                  </a:cubicBezTo>
                  <a:close/>
                </a:path>
              </a:pathLst>
            </a:custGeom>
            <a:blipFill>
              <a:blip r:embed="rId3"/>
              <a:stretch>
                <a:fillRect t="-52966" b="-52966"/>
              </a:stretch>
            </a:blipFill>
            <a:ln w="323850" cap="rnd">
              <a:gradFill>
                <a:gsLst>
                  <a:gs pos="0">
                    <a:srgbClr val="00D1FF">
                      <a:alpha val="100000"/>
                    </a:srgbClr>
                  </a:gs>
                  <a:gs pos="100000">
                    <a:srgbClr val="001496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round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8" name="Freeform 8"/>
          <p:cNvSpPr/>
          <p:nvPr/>
        </p:nvSpPr>
        <p:spPr>
          <a:xfrm>
            <a:off x="722342" y="672469"/>
            <a:ext cx="530888" cy="617312"/>
          </a:xfrm>
          <a:custGeom>
            <a:avLst/>
            <a:gdLst/>
            <a:ahLst/>
            <a:cxnLst/>
            <a:rect l="l" t="t" r="r" b="b"/>
            <a:pathLst>
              <a:path w="530888" h="617312">
                <a:moveTo>
                  <a:pt x="0" y="0"/>
                </a:moveTo>
                <a:lnTo>
                  <a:pt x="530888" y="0"/>
                </a:lnTo>
                <a:lnTo>
                  <a:pt x="530888" y="617312"/>
                </a:lnTo>
                <a:lnTo>
                  <a:pt x="0" y="6173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9" name="TextBox 9"/>
          <p:cNvSpPr txBox="1"/>
          <p:nvPr/>
        </p:nvSpPr>
        <p:spPr>
          <a:xfrm>
            <a:off x="1436575" y="691565"/>
            <a:ext cx="3402138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Thynk Unlimited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36575" y="7004834"/>
            <a:ext cx="8795818" cy="1039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18"/>
              </a:lnSpc>
            </a:pPr>
            <a:r>
              <a:rPr lang="en-US" sz="7037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Portfolio Website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01400" y="5753100"/>
            <a:ext cx="5855757" cy="4474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3889" lvl="1" indent="-296944" algn="l">
              <a:lnSpc>
                <a:spcPts val="3851"/>
              </a:lnSpc>
              <a:buFont typeface="Arial"/>
              <a:buChar char="•"/>
            </a:pPr>
            <a:r>
              <a:rPr lang="en-US" sz="275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75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created a personal portfolio website using GitHub Pages to showcase my Data Analyst Internship projects.</a:t>
            </a:r>
          </a:p>
          <a:p>
            <a:pPr algn="l">
              <a:lnSpc>
                <a:spcPts val="3851"/>
              </a:lnSpc>
            </a:pPr>
            <a:endParaRPr lang="en-US" sz="2750" i="1" dirty="0">
              <a:solidFill>
                <a:srgbClr val="FFFFFF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marL="593889" lvl="1" indent="-296944" algn="l">
              <a:lnSpc>
                <a:spcPts val="3851"/>
              </a:lnSpc>
              <a:buFont typeface="Arial"/>
              <a:buChar char="•"/>
            </a:pPr>
            <a:r>
              <a:rPr lang="en-US" sz="275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Website:</a:t>
            </a:r>
          </a:p>
          <a:p>
            <a:pPr algn="l">
              <a:lnSpc>
                <a:spcPts val="3851"/>
              </a:lnSpc>
            </a:pPr>
            <a:r>
              <a:rPr lang="en-US" sz="275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https://pujaranipadhy.github.io/PujaPadhy-DataAnalyst-Internship-Portfolio/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237</Words>
  <Application>Microsoft Office PowerPoint</Application>
  <PresentationFormat>Custom</PresentationFormat>
  <Paragraphs>55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Poppins Ultra-Bold</vt:lpstr>
      <vt:lpstr>Poppins Italics</vt:lpstr>
      <vt:lpstr>Arial</vt:lpstr>
      <vt:lpstr>Poppins Bold</vt:lpstr>
      <vt:lpstr>Canva Sans Bold Italics</vt:lpstr>
      <vt:lpstr>Calibri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Thynk Unlimited</dc:title>
  <dc:creator>PUJA RANI PADHY</dc:creator>
  <cp:lastModifiedBy>PUJA RANI PADHY</cp:lastModifiedBy>
  <cp:revision>2</cp:revision>
  <dcterms:created xsi:type="dcterms:W3CDTF">2006-08-16T00:00:00Z</dcterms:created>
  <dcterms:modified xsi:type="dcterms:W3CDTF">2026-03-28T19:32:54Z</dcterms:modified>
  <dc:identifier>DAHFQZ1xrRk</dc:identifier>
</cp:coreProperties>
</file>